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8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3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22931-AE8B-4413-A43B-30FAE1610D5C}" type="datetimeFigureOut">
              <a:rPr lang="ru-RU" smtClean="0"/>
              <a:t>17.03.2014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3E79EE-206F-4E36-AFC8-E9FDBC5E64B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Составьте схему мочевыделительной системы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3E79EE-206F-4E36-AFC8-E9FDBC5E64B8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Заполните</a:t>
            </a:r>
            <a:r>
              <a:rPr lang="ru-RU" baseline="0" dirty="0" smtClean="0"/>
              <a:t> таблицу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3E79EE-206F-4E36-AFC8-E9FDBC5E64B8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Креатинин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– молекулярная структура,  представляющая собой продукт мышечного метаболизма. </a:t>
            </a:r>
            <a:r>
              <a:rPr lang="ru-RU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Креатинин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продуцируется из креатина – молекулы, которая имеет важное значение в энергетическом питании мышц. Ежедневно приблизительно 2% креатина тела человека превращается в </a:t>
            </a:r>
            <a:r>
              <a:rPr lang="ru-RU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креатинин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Через кровь </a:t>
            </a:r>
            <a:r>
              <a:rPr lang="ru-RU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креатинин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транспортируется к почкам, где происходит фильтрация с образованием мочи. Основная масса </a:t>
            </a:r>
            <a:r>
              <a:rPr lang="ru-RU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креатинина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выводится почками. Нормальный уровень </a:t>
            </a:r>
            <a:r>
              <a:rPr lang="ru-RU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креатинина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крови составляет от  71-106 </a:t>
            </a:r>
            <a:r>
              <a:rPr lang="ru-RU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мкмоль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/л у взрослых мужчин и от 36-90 </a:t>
            </a:r>
            <a:r>
              <a:rPr lang="ru-RU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мкмоль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/л у взрослых женщин.</a:t>
            </a:r>
          </a:p>
          <a:p>
            <a:r>
              <a:rPr lang="ru-RU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Мочевина 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является главным конечным продуктом обмена аминокислот. Синтезируется мочевина из аммиака. Аммиак - токсичное соединение. Биосинтез мочевины является основным механизмом обезвреживания аммиака в организме.</a:t>
            </a:r>
          </a:p>
          <a:p>
            <a:r>
              <a:rPr lang="ru-RU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Мочевой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кислотой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именуют конечный продукт белкового обмена в человеческом организме.</a:t>
            </a:r>
            <a:r>
              <a:rPr lang="ru-RU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Мочевая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кислота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выводит избыток азота из организма человека. Синтезируется в печени и в виде соли натрия содержится в плазме крови. </a:t>
            </a:r>
            <a:r>
              <a:rPr lang="ru-RU" sz="1200" b="0" i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Выводится 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из нашего организма в основном через почки.</a:t>
            </a: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3E79EE-206F-4E36-AFC8-E9FDBC5E64B8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642910" y="500042"/>
            <a:ext cx="292895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Мочеобразующие органы</a:t>
            </a:r>
            <a:endParaRPr lang="ru-RU" sz="2400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72066" y="571480"/>
            <a:ext cx="314327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Мочевыводящие органы</a:t>
            </a:r>
            <a:endParaRPr lang="ru-RU" sz="24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786050" y="3357562"/>
            <a:ext cx="242889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Мочеточники</a:t>
            </a:r>
            <a:endParaRPr lang="ru-RU" sz="24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500694" y="2714620"/>
            <a:ext cx="228601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Мочевой пузырь</a:t>
            </a:r>
            <a:endParaRPr lang="ru-RU" sz="24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43636" y="4786322"/>
            <a:ext cx="2357454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Почки</a:t>
            </a:r>
            <a:endParaRPr lang="ru-RU" sz="2400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00364" y="5429264"/>
            <a:ext cx="2714644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/>
              <a:t>Мочеиспускатель-ный</a:t>
            </a:r>
            <a:r>
              <a:rPr lang="ru-RU" sz="2400" b="1" dirty="0" smtClean="0"/>
              <a:t> канал</a:t>
            </a:r>
            <a:endParaRPr lang="ru-RU" sz="2400" b="1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642910" y="2071678"/>
            <a:ext cx="314327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Мочевыделительная</a:t>
            </a:r>
          </a:p>
          <a:p>
            <a:pPr algn="ctr"/>
            <a:r>
              <a:rPr lang="ru-RU" sz="2400" b="1" dirty="0" smtClean="0"/>
              <a:t>система</a:t>
            </a:r>
            <a:endParaRPr lang="ru-RU" sz="2400" b="1" dirty="0"/>
          </a:p>
        </p:txBody>
      </p:sp>
      <p:pic>
        <p:nvPicPr>
          <p:cNvPr id="2050" name="Picture 2" descr="C:\Documents and Settings\User\Рабочий стол\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3929066"/>
            <a:ext cx="2700325" cy="29289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285728"/>
          <a:ext cx="9144000" cy="435771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47241"/>
                <a:gridCol w="2191536"/>
                <a:gridCol w="1964826"/>
                <a:gridCol w="2040397"/>
              </a:tblGrid>
              <a:tr h="130321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Этапы мочеобразования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Процессы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Где</a:t>
                      </a:r>
                    </a:p>
                    <a:p>
                      <a:pPr algn="ctr"/>
                      <a:r>
                        <a:rPr lang="ru-RU" sz="2400" dirty="0" smtClean="0"/>
                        <a:t>образуется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Состав</a:t>
                      </a:r>
                      <a:endParaRPr lang="ru-RU" sz="2400" dirty="0"/>
                    </a:p>
                  </a:txBody>
                  <a:tcPr/>
                </a:tc>
              </a:tr>
              <a:tr h="1527251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I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527251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II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Documents and Settings\User\Рабочий стол\Reni - 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4857760"/>
            <a:ext cx="2619375" cy="1714500"/>
          </a:xfrm>
          <a:prstGeom prst="rect">
            <a:avLst/>
          </a:prstGeom>
          <a:noFill/>
        </p:spPr>
      </p:pic>
      <p:pic>
        <p:nvPicPr>
          <p:cNvPr id="1027" name="Picture 3" descr="C:\Documents and Settings\User\Рабочий стол\1265652403_shuml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85852" y="4657704"/>
            <a:ext cx="2214578" cy="2200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642910" y="1000108"/>
            <a:ext cx="2071702" cy="785818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КРОВЬ</a:t>
            </a:r>
            <a:endParaRPr lang="ru-RU" sz="2400" b="1" dirty="0"/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642910" y="2285992"/>
            <a:ext cx="2071702" cy="785818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ПЕРВИЧНАЯ</a:t>
            </a:r>
            <a:br>
              <a:rPr lang="ru-RU" sz="2400" b="1" dirty="0" smtClean="0"/>
            </a:br>
            <a:r>
              <a:rPr lang="ru-RU" sz="2400" b="1" dirty="0" smtClean="0"/>
              <a:t>МОЧА</a:t>
            </a:r>
            <a:endParaRPr lang="ru-RU" sz="2400" b="1" dirty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42910" y="3571876"/>
            <a:ext cx="2071702" cy="785818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ВТОРИЧНАЯ МОЧА</a:t>
            </a:r>
            <a:endParaRPr lang="ru-RU" sz="2400" b="1" dirty="0"/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42910" y="4857760"/>
            <a:ext cx="2071702" cy="785818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ПЛАЗМА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00430" y="928670"/>
            <a:ext cx="5429288" cy="7858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Белки, вода, витамины, глюкоза, аминокислоты, минеральные вещества</a:t>
            </a:r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500430" y="2214554"/>
            <a:ext cx="5429288" cy="857256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Плазма, форменные элементы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00430" y="3571876"/>
            <a:ext cx="5429288" cy="785818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Вода, витамины, глюкоза, аминокислоты, минеральные вещества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00430" y="4857760"/>
            <a:ext cx="5429288" cy="857256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tx1"/>
                </a:solidFill>
              </a:rPr>
              <a:t>Креатинин</a:t>
            </a:r>
            <a:r>
              <a:rPr lang="ru-RU" sz="2000" b="1" dirty="0" smtClean="0">
                <a:solidFill>
                  <a:schemeClr val="tx1"/>
                </a:solidFill>
              </a:rPr>
              <a:t>, мочевая кислота, мочевина, лекарства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69</Words>
  <PresentationFormat>Экран (4:3)</PresentationFormat>
  <Paragraphs>31</Paragraphs>
  <Slides>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6</cp:revision>
  <dcterms:modified xsi:type="dcterms:W3CDTF">2014-03-17T16:42:12Z</dcterms:modified>
</cp:coreProperties>
</file>